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82" r:id="rId9"/>
    <p:sldId id="279" r:id="rId10"/>
    <p:sldId id="280" r:id="rId11"/>
    <p:sldId id="271" r:id="rId12"/>
    <p:sldId id="284" r:id="rId13"/>
    <p:sldId id="278" r:id="rId14"/>
    <p:sldId id="275" r:id="rId15"/>
    <p:sldId id="272" r:id="rId16"/>
    <p:sldId id="268" r:id="rId17"/>
    <p:sldId id="285" r:id="rId18"/>
    <p:sldId id="286" r:id="rId19"/>
    <p:sldId id="288" r:id="rId20"/>
    <p:sldId id="269" r:id="rId21"/>
    <p:sldId id="277" r:id="rId22"/>
    <p:sldId id="287" r:id="rId23"/>
    <p:sldId id="273" r:id="rId24"/>
    <p:sldId id="274" r:id="rId25"/>
    <p:sldId id="283" r:id="rId26"/>
    <p:sldId id="262" r:id="rId27"/>
    <p:sldId id="263" r:id="rId28"/>
    <p:sldId id="264" r:id="rId29"/>
    <p:sldId id="265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9DD"/>
    <a:srgbClr val="DEB9ED"/>
    <a:srgbClr val="C80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7788-E3CB-4DE4-B6F3-5F202A00CDCE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C9F9A-90E0-4B81-B140-7F93D4F2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0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help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C9F9A-90E0-4B81-B140-7F93D4F279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It's hard to make a shape that will satisfy even the majority of the people.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have different hair colors and style preference.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 hiding it is hard, especially when you need local electronics(continuously hiding something will make that thing "supposed to be hidden" by the culture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underwears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wear a hat, the major parts of the frame will be hidden under the hat, but the parts beside the ear and the electronics will remain exposed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(unless you wear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C9F9A-90E0-4B81-B140-7F93D4F279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6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Silver / silver chloride electrodes (Ag/</a:t>
            </a:r>
            <a:r>
              <a:rPr lang="en-US" dirty="0" err="1" smtClean="0"/>
              <a:t>AgCI</a:t>
            </a:r>
            <a:r>
              <a:rPr lang="en-US" dirty="0" smtClean="0"/>
              <a:t>- electrodes) are not polarizable. Ag/</a:t>
            </a:r>
            <a:r>
              <a:rPr lang="en-US" dirty="0" err="1" smtClean="0"/>
              <a:t>AgCI</a:t>
            </a:r>
            <a:r>
              <a:rPr lang="en-US" dirty="0" smtClean="0"/>
              <a:t>- electrodes </a:t>
            </a:r>
          </a:p>
          <a:p>
            <a:r>
              <a:rPr lang="en-US" dirty="0" smtClean="0"/>
              <a:t>are chloride coated pure silver to provide stability and low noise. It has a low resistance in low </a:t>
            </a:r>
          </a:p>
          <a:p>
            <a:r>
              <a:rPr lang="en-US" dirty="0" smtClean="0"/>
              <a:t>frequencies that makes it suitable for this porous and prevents distortion of the EEG signals. </a:t>
            </a:r>
          </a:p>
          <a:p>
            <a:r>
              <a:rPr lang="en-US" dirty="0" smtClean="0"/>
              <a:t>The shielded/unshielded cable has a length of 120cm and is equipped with a female 2mm or </a:t>
            </a:r>
          </a:p>
          <a:p>
            <a:r>
              <a:rPr lang="en-US" dirty="0" smtClean="0"/>
              <a:t>male 2mm pin or dipole plug.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C9F9A-90E0-4B81-B140-7F93D4F279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805C7B4-A7FB-4832-855F-4E2623A28D15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9D5D9CC-6328-4544-AC04-A7A95D212B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EEG CAP FOR DAILY APPLICATIONS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 smtClean="0">
                <a:solidFill>
                  <a:schemeClr val="tx1"/>
                </a:solidFill>
                <a:latin typeface="+mn-lt"/>
              </a:rPr>
              <a:t>Progress Presentation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Group 23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Chang, 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Yue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Choi, Jung-woo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Zhao, Chen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Mentor: Patricia 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Widder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Wet electrode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059363"/>
          </a:xfrm>
        </p:spPr>
        <p:txBody>
          <a:bodyPr anchor="ctr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Flat Electrode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Stick Pad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Disk Electrode</a:t>
            </a:r>
            <a:endParaRPr lang="en-US" sz="2800" dirty="0"/>
          </a:p>
        </p:txBody>
      </p:sp>
      <p:pic>
        <p:nvPicPr>
          <p:cNvPr id="2050" name="Picture 2" descr="http://mms.businesswire.com/bwapps/mediaserver/ViewMedia?mgid=298038&amp;vid=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3" t="15852" r="10883" b="4349"/>
          <a:stretch/>
        </p:blipFill>
        <p:spPr bwMode="auto">
          <a:xfrm>
            <a:off x="5386653" y="732100"/>
            <a:ext cx="2048854" cy="18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hotos-a-ord.xx.fbcdn.net/hphotos-ash3/s720x720/1012324_10152980637525323_62136835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89" y="2667000"/>
            <a:ext cx="26415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egocorp.com/Products/Rhythmlink_Disposable_EEG/Images1/DAGD102600%20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18321" r="10693" b="14931"/>
          <a:stretch/>
        </p:blipFill>
        <p:spPr bwMode="auto">
          <a:xfrm>
            <a:off x="5365289" y="4744901"/>
            <a:ext cx="2478058" cy="16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0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8"/>
          <a:stretch/>
        </p:blipFill>
        <p:spPr>
          <a:xfrm>
            <a:off x="152400" y="1981200"/>
            <a:ext cx="8722215" cy="4114799"/>
          </a:xfrm>
        </p:spPr>
      </p:pic>
    </p:spTree>
    <p:extLst>
      <p:ext uri="{BB962C8B-B14F-4D97-AF65-F5344CB8AC3E}">
        <p14:creationId xmlns:p14="http://schemas.microsoft.com/office/powerpoint/2010/main" val="15628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629400" cy="990282"/>
          </a:xfrm>
        </p:spPr>
        <p:txBody>
          <a:bodyPr/>
          <a:lstStyle/>
          <a:p>
            <a:r>
              <a:rPr lang="en-US" dirty="0" smtClean="0"/>
              <a:t>Construction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Hand Crafting</a:t>
            </a:r>
          </a:p>
          <a:p>
            <a:pPr marL="800100" lvl="1" indent="-342900"/>
            <a:r>
              <a:rPr lang="en-US" sz="2400" dirty="0" smtClean="0"/>
              <a:t>Mechanically combine all the parts 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3-D Printing</a:t>
            </a:r>
          </a:p>
          <a:p>
            <a:pPr marL="800100" lvl="1" indent="-342900"/>
            <a:r>
              <a:rPr lang="en-US" sz="2400" dirty="0" smtClean="0"/>
              <a:t>Print the whole frame as a whole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61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58000" cy="1066482"/>
          </a:xfrm>
        </p:spPr>
        <p:txBody>
          <a:bodyPr>
            <a:normAutofit/>
          </a:bodyPr>
          <a:lstStyle/>
          <a:p>
            <a:r>
              <a:rPr lang="en-US" dirty="0" smtClean="0"/>
              <a:t>3-d printing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ABS</a:t>
            </a:r>
          </a:p>
          <a:p>
            <a:pPr marL="800100" lvl="1" indent="-342900"/>
            <a:r>
              <a:rPr lang="en-US" sz="2400" dirty="0"/>
              <a:t>Acrylonitrile Butadiene Styrene</a:t>
            </a:r>
            <a:endParaRPr lang="en-US" sz="2400" dirty="0" smtClean="0"/>
          </a:p>
          <a:p>
            <a:pPr marL="800100" lvl="1" indent="-342900"/>
            <a:r>
              <a:rPr lang="en-US" sz="2400" dirty="0" smtClean="0"/>
              <a:t>Preferred </a:t>
            </a:r>
            <a:r>
              <a:rPr lang="en-US" sz="2400" dirty="0"/>
              <a:t>plastic for </a:t>
            </a:r>
            <a:r>
              <a:rPr lang="en-US" sz="2400" dirty="0" smtClean="0"/>
              <a:t>engineers</a:t>
            </a:r>
          </a:p>
          <a:p>
            <a:pPr marL="800100" lvl="1" indent="-342900"/>
            <a:r>
              <a:rPr lang="en-US" sz="2400" dirty="0" smtClean="0"/>
              <a:t>Plastic odor</a:t>
            </a:r>
            <a:endParaRPr lang="en-US" sz="2400" dirty="0"/>
          </a:p>
          <a:p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PLA</a:t>
            </a:r>
          </a:p>
          <a:p>
            <a:pPr marL="800100" lvl="1" indent="-342900"/>
            <a:r>
              <a:rPr lang="en-US" sz="2400" dirty="0"/>
              <a:t>Poly Lactic Acid</a:t>
            </a:r>
            <a:endParaRPr lang="en-US" sz="2400" dirty="0" smtClean="0"/>
          </a:p>
          <a:p>
            <a:pPr marL="800100" lvl="1" indent="-342900"/>
            <a:r>
              <a:rPr lang="en-US" sz="2400" dirty="0" smtClean="0"/>
              <a:t>Wide </a:t>
            </a:r>
            <a:r>
              <a:rPr lang="en-US" sz="2400" dirty="0"/>
              <a:t>range of available </a:t>
            </a:r>
            <a:r>
              <a:rPr lang="en-US" sz="2400" dirty="0" smtClean="0"/>
              <a:t>colors</a:t>
            </a:r>
          </a:p>
          <a:p>
            <a:pPr marL="800100" lvl="1" indent="-342900"/>
            <a:r>
              <a:rPr lang="en-US" sz="2400" dirty="0" smtClean="0"/>
              <a:t>Semi-sweet smell</a:t>
            </a:r>
          </a:p>
          <a:p>
            <a:pPr marL="800100" lvl="1" indent="-342900"/>
            <a:r>
              <a:rPr lang="en-US" sz="2400" dirty="0" smtClean="0"/>
              <a:t>Preferred plastic for </a:t>
            </a:r>
            <a:r>
              <a:rPr lang="en-US" sz="2400" dirty="0"/>
              <a:t>home </a:t>
            </a:r>
            <a:r>
              <a:rPr lang="en-US" sz="2400" dirty="0" smtClean="0"/>
              <a:t>printers or schools</a:t>
            </a:r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Electrode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Disposable </a:t>
            </a:r>
            <a:r>
              <a:rPr lang="en-US" sz="1800" dirty="0"/>
              <a:t>EEG Cup Electrodes produced by </a:t>
            </a:r>
            <a:r>
              <a:rPr lang="en-US" sz="1800" dirty="0" err="1"/>
              <a:t>Rhythmlink</a:t>
            </a:r>
            <a:r>
              <a:rPr lang="en-US" sz="1800" dirty="0"/>
              <a:t> International, LLC</a:t>
            </a:r>
            <a:r>
              <a:rPr lang="en-US" sz="1800" dirty="0" smtClean="0"/>
              <a:t>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err="1"/>
              <a:t>Ambu</a:t>
            </a:r>
            <a:r>
              <a:rPr lang="en-US" sz="1800" dirty="0"/>
              <a:t>® </a:t>
            </a:r>
            <a:r>
              <a:rPr lang="en-US" sz="1800" dirty="0" err="1"/>
              <a:t>Neuroline</a:t>
            </a:r>
            <a:r>
              <a:rPr lang="en-US" sz="1800" dirty="0"/>
              <a:t> Cup electrode produced by </a:t>
            </a:r>
            <a:r>
              <a:rPr lang="en-US" sz="1800" dirty="0" err="1"/>
              <a:t>Ambu</a:t>
            </a:r>
            <a:r>
              <a:rPr lang="en-US" sz="1800" dirty="0"/>
              <a:t> A/S</a:t>
            </a:r>
            <a:endParaRPr lang="en-US" sz="1800" dirty="0" smtClean="0"/>
          </a:p>
          <a:p>
            <a:endParaRPr lang="en-US" dirty="0" smtClean="0"/>
          </a:p>
          <a:p>
            <a:r>
              <a:rPr lang="en-US" sz="2400" dirty="0" smtClean="0"/>
              <a:t>Gel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err="1"/>
              <a:t>Nuprep</a:t>
            </a:r>
            <a:r>
              <a:rPr lang="en-US" sz="1800" dirty="0"/>
              <a:t>® Skin Prep </a:t>
            </a:r>
            <a:r>
              <a:rPr lang="en-US" sz="1800" dirty="0" smtClean="0"/>
              <a:t>Gel</a:t>
            </a:r>
          </a:p>
          <a:p>
            <a:endParaRPr lang="en-US" dirty="0"/>
          </a:p>
          <a:p>
            <a:r>
              <a:rPr lang="en-US" sz="2400" dirty="0" smtClean="0"/>
              <a:t>Amplifier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AD8220</a:t>
            </a:r>
          </a:p>
          <a:p>
            <a:endParaRPr lang="en-US" sz="1800" dirty="0" smtClean="0"/>
          </a:p>
          <a:p>
            <a:r>
              <a:rPr lang="en-US" sz="2400" dirty="0" smtClean="0"/>
              <a:t>3-D Printer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err="1"/>
              <a:t>MakerGear</a:t>
            </a:r>
            <a:r>
              <a:rPr lang="en-US" sz="1800" dirty="0"/>
              <a:t> M-2 printer</a:t>
            </a:r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373563"/>
          </a:xfrm>
        </p:spPr>
        <p:txBody>
          <a:bodyPr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Ambu</a:t>
            </a:r>
            <a:r>
              <a:rPr lang="en-US" dirty="0"/>
              <a:t>® </a:t>
            </a:r>
            <a:r>
              <a:rPr lang="en-US" dirty="0" err="1"/>
              <a:t>Neuroline</a:t>
            </a:r>
            <a:r>
              <a:rPr lang="en-US" dirty="0"/>
              <a:t> Cup </a:t>
            </a:r>
            <a:r>
              <a:rPr lang="en-US" dirty="0" smtClean="0"/>
              <a:t>electrode </a:t>
            </a:r>
            <a:r>
              <a:rPr lang="en-US" dirty="0"/>
              <a:t>produced by </a:t>
            </a:r>
            <a:r>
              <a:rPr lang="en-US" dirty="0" err="1"/>
              <a:t>Ambu</a:t>
            </a:r>
            <a:r>
              <a:rPr lang="en-US" dirty="0"/>
              <a:t> </a:t>
            </a:r>
            <a:r>
              <a:rPr lang="en-US" dirty="0" smtClean="0"/>
              <a:t>A/S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Has thin coating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Hallow design</a:t>
            </a:r>
            <a:endParaRPr lang="en-US" dirty="0"/>
          </a:p>
        </p:txBody>
      </p:sp>
      <p:pic>
        <p:nvPicPr>
          <p:cNvPr id="6" name="图片 5" descr="C:\Users\chen\AppData\Roaming\Tencent\Users\515556312\QQ\WinTemp\RichOle\{UPG[UEP%%0J@]AL4SRV)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7376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4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4373563"/>
          </a:xfrm>
        </p:spPr>
        <p:txBody>
          <a:bodyPr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Disposable EEG Cup Electrodes produced by </a:t>
            </a:r>
            <a:r>
              <a:rPr lang="en-US" dirty="0" err="1" smtClean="0"/>
              <a:t>Rhythmlink</a:t>
            </a:r>
            <a:r>
              <a:rPr lang="en-US" dirty="0" smtClean="0"/>
              <a:t> </a:t>
            </a:r>
            <a:r>
              <a:rPr lang="en-US" dirty="0"/>
              <a:t>International, </a:t>
            </a:r>
            <a:r>
              <a:rPr lang="en-US" dirty="0" smtClean="0"/>
              <a:t>LLC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Hallow 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Non-polarized Ag/</a:t>
            </a:r>
            <a:r>
              <a:rPr lang="en-US" dirty="0" err="1" smtClean="0"/>
              <a:t>AgCl</a:t>
            </a:r>
            <a:r>
              <a:rPr lang="en-US" dirty="0" smtClean="0"/>
              <a:t> pair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27249" y="1761720"/>
            <a:ext cx="4038600" cy="3081337"/>
            <a:chOff x="2630147" y="2524125"/>
            <a:chExt cx="4038600" cy="3081337"/>
          </a:xfrm>
        </p:grpSpPr>
        <p:pic>
          <p:nvPicPr>
            <p:cNvPr id="4" name="图片 3" descr="C:\Users\chen\AppData\Roaming\Tencent\Users\515556312\QQ\WinTemp\RichOle\9(3RUK2~FFX41RN3FIK$~_V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9345" y="2524125"/>
              <a:ext cx="3833146" cy="2670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1" descr="C:\Users\chen\AppData\Roaming\Tencent\Users\515556312\QQ\WinTemp\RichOle\1KGY_5VVPBBK{_D5NRW]N@G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147" y="5214937"/>
              <a:ext cx="40386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63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t="18937" r="10204" b="24203"/>
          <a:stretch/>
        </p:blipFill>
        <p:spPr>
          <a:xfrm>
            <a:off x="4343400" y="1752600"/>
            <a:ext cx="4419600" cy="316774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381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Nuprep</a:t>
            </a:r>
            <a:r>
              <a:rPr lang="en-US" sz="2400" dirty="0"/>
              <a:t>® Skin Prep Gel produced by Weaver and Company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Widely used by </a:t>
            </a:r>
            <a:r>
              <a:rPr lang="en-US" sz="2400" dirty="0"/>
              <a:t>the physicians doing EEG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educe </a:t>
            </a:r>
            <a:r>
              <a:rPr lang="en-US" sz="2400" dirty="0"/>
              <a:t>skin </a:t>
            </a:r>
            <a:r>
              <a:rPr lang="en-US" sz="2400" dirty="0" smtClean="0"/>
              <a:t>impedance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1966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10223" r="9660" b="11348"/>
          <a:stretch/>
        </p:blipFill>
        <p:spPr>
          <a:xfrm>
            <a:off x="5324030" y="1657884"/>
            <a:ext cx="3085032" cy="219626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381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AD8220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Differential amplifier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Very small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CMRR of 100 dB at Gain=10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orks </a:t>
            </a:r>
            <a:r>
              <a:rPr lang="en-US" sz="2400" dirty="0"/>
              <a:t>perfectly under low power </a:t>
            </a:r>
            <a:r>
              <a:rPr lang="en-US" sz="2400" dirty="0" smtClean="0"/>
              <a:t>and low input currents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10182" r="30934" b="18792"/>
          <a:stretch/>
        </p:blipFill>
        <p:spPr>
          <a:xfrm>
            <a:off x="5334000" y="3886200"/>
            <a:ext cx="3067228" cy="24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581400" cy="4373563"/>
          </a:xfrm>
        </p:spPr>
        <p:txBody>
          <a:bodyPr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MakerGear</a:t>
            </a:r>
            <a:r>
              <a:rPr lang="en-US" sz="2400" dirty="0"/>
              <a:t> M-2 </a:t>
            </a:r>
            <a:r>
              <a:rPr lang="en-US" sz="2400" dirty="0" smtClean="0"/>
              <a:t>printer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Easy Access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200"/>
            <a:ext cx="4368439" cy="48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1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alibri" pitchFamily="34" charset="0"/>
              </a:rPr>
              <a:t>EEG is…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M</a:t>
            </a:r>
            <a:r>
              <a:rPr lang="en-US" sz="2400" dirty="0" smtClean="0">
                <a:latin typeface="Calibri" pitchFamily="34" charset="0"/>
              </a:rPr>
              <a:t>easure the electrical activity of the brain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Diagnosis of epilepsies, coma, and brain death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Mind-reading and mind-controlling are </a:t>
            </a:r>
            <a:r>
              <a:rPr lang="en-US" sz="2400" u="sng" dirty="0" smtClean="0">
                <a:latin typeface="Calibri" pitchFamily="34" charset="0"/>
              </a:rPr>
              <a:t>possible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66482"/>
          </a:xfrm>
        </p:spPr>
        <p:txBody>
          <a:bodyPr/>
          <a:lstStyle/>
          <a:p>
            <a:r>
              <a:rPr lang="en-US" dirty="0" smtClean="0"/>
              <a:t>Chosen design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3716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40211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66482"/>
          </a:xfrm>
        </p:spPr>
        <p:txBody>
          <a:bodyPr/>
          <a:lstStyle/>
          <a:p>
            <a:r>
              <a:rPr lang="en-US" dirty="0" smtClean="0"/>
              <a:t>Chosen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14793" r="19444" b="11614"/>
          <a:stretch/>
        </p:blipFill>
        <p:spPr>
          <a:xfrm>
            <a:off x="762000" y="1371600"/>
            <a:ext cx="7439065" cy="5272190"/>
          </a:xfrm>
        </p:spPr>
      </p:pic>
    </p:spTree>
    <p:extLst>
      <p:ext uri="{BB962C8B-B14F-4D97-AF65-F5344CB8AC3E}">
        <p14:creationId xmlns:p14="http://schemas.microsoft.com/office/powerpoint/2010/main" val="484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726467" cy="4572000"/>
          </a:xfrm>
        </p:spPr>
      </p:pic>
    </p:spTree>
    <p:extLst>
      <p:ext uri="{BB962C8B-B14F-4D97-AF65-F5344CB8AC3E}">
        <p14:creationId xmlns:p14="http://schemas.microsoft.com/office/powerpoint/2010/main" val="40407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66482"/>
          </a:xfrm>
        </p:spPr>
        <p:txBody>
          <a:bodyPr/>
          <a:lstStyle/>
          <a:p>
            <a:r>
              <a:rPr lang="en-US" dirty="0" smtClean="0"/>
              <a:t>Chosen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" y="1676400"/>
            <a:ext cx="8871909" cy="4800600"/>
          </a:xfrm>
        </p:spPr>
      </p:pic>
    </p:spTree>
    <p:extLst>
      <p:ext uri="{BB962C8B-B14F-4D97-AF65-F5344CB8AC3E}">
        <p14:creationId xmlns:p14="http://schemas.microsoft.com/office/powerpoint/2010/main" val="1193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66482"/>
          </a:xfrm>
        </p:spPr>
        <p:txBody>
          <a:bodyPr/>
          <a:lstStyle/>
          <a:p>
            <a:r>
              <a:rPr lang="en-US" dirty="0" smtClean="0"/>
              <a:t>Chosen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" y="1600200"/>
            <a:ext cx="8871908" cy="4876800"/>
          </a:xfrm>
        </p:spPr>
      </p:pic>
    </p:spTree>
    <p:extLst>
      <p:ext uri="{BB962C8B-B14F-4D97-AF65-F5344CB8AC3E}">
        <p14:creationId xmlns:p14="http://schemas.microsoft.com/office/powerpoint/2010/main" val="3841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678363"/>
          </a:xfrm>
        </p:spPr>
        <p:txBody>
          <a:bodyPr/>
          <a:lstStyle/>
          <a:p>
            <a:r>
              <a:rPr lang="en-US" dirty="0" smtClean="0"/>
              <a:t>For Prototyping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Production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307870"/>
                  </p:ext>
                </p:extLst>
              </p:nvPr>
            </p:nvGraphicFramePr>
            <p:xfrm>
              <a:off x="1905000" y="1828800"/>
              <a:ext cx="5257800" cy="1649730"/>
            </p:xfrm>
            <a:graphic>
              <a:graphicData uri="http://schemas.openxmlformats.org/drawingml/2006/table">
                <a:tbl>
                  <a:tblPr>
                    <a:tableStyleId>{BDBED569-4797-4DF1-A0F4-6AAB3CD982D8}</a:tableStyleId>
                  </a:tblPr>
                  <a:tblGrid>
                    <a:gridCol w="1752600"/>
                    <a:gridCol w="1828800"/>
                    <a:gridCol w="1676400"/>
                  </a:tblGrid>
                  <a:tr h="228600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 smtClean="0">
                              <a:effectLst/>
                            </a:rPr>
                            <a:t>Cost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 smtClean="0">
                              <a:effectLst/>
                            </a:rPr>
                            <a:t>Total</a:t>
                          </a:r>
                          <a:r>
                            <a:rPr lang="en-US" sz="1600" b="1" u="none" strike="noStrike" baseline="0" dirty="0" smtClean="0">
                              <a:effectLst/>
                            </a:rPr>
                            <a:t> Cost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3-D </a:t>
                          </a:r>
                          <a:r>
                            <a:rPr lang="en-US" sz="1600" b="1" u="none" strike="noStrike" dirty="0" smtClean="0">
                              <a:effectLst/>
                            </a:rPr>
                            <a:t>Printing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 smtClean="0">
                              <a:effectLst/>
                            </a:rPr>
                            <a:t>~$</a:t>
                          </a:r>
                          <a:r>
                            <a:rPr lang="en-US" sz="1600" u="none" strike="noStrike" dirty="0">
                              <a:effectLst/>
                            </a:rPr>
                            <a:t>50 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 smtClean="0">
                              <a:effectLst/>
                            </a:rPr>
                            <a:t>~$50 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6801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 smtClean="0">
                              <a:effectLst/>
                            </a:rPr>
                            <a:t>Amplifiers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$0 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smtClean="0">
                              <a:effectLst/>
                            </a:rPr>
                            <a:t>$0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7018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Electrodes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smtClean="0">
                              <a:effectLst/>
                            </a:rPr>
                            <a:t> $</a:t>
                          </a:r>
                          <a:r>
                            <a:rPr lang="en-US" sz="1600" u="none" strike="noStrike" dirty="0">
                              <a:effectLst/>
                            </a:rPr>
                            <a:t>8 per Electrode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smtClean="0">
                              <a:effectLst/>
                            </a:rPr>
                            <a:t>$8</a:t>
                          </a:r>
                          <a14:m>
                            <m:oMath xmlns:m="http://schemas.openxmlformats.org/officeDocument/2006/math">
                              <m:r>
                                <a:rPr lang="en-US" sz="1600" u="none" strike="noStrike" smtClean="0">
                                  <a:effectLst/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u="none" strike="noStrike" dirty="0" smtClean="0">
                              <a:effectLst/>
                            </a:rPr>
                            <a:t>22 = </a:t>
                          </a:r>
                          <a:r>
                            <a:rPr lang="en-US" sz="1600" u="sng" strike="noStrike" dirty="0" smtClean="0">
                              <a:effectLst/>
                            </a:rPr>
                            <a:t>$</a:t>
                          </a:r>
                          <a:r>
                            <a:rPr lang="en-US" sz="1600" u="sng" strike="noStrike" dirty="0">
                              <a:effectLst/>
                            </a:rPr>
                            <a:t>176</a:t>
                          </a:r>
                          <a:endParaRPr lang="en-US" sz="1600" b="0" i="0" u="sng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286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Conduction Gel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$0 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 smtClean="0">
                              <a:effectLst/>
                            </a:rPr>
                            <a:t>$0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307870"/>
                  </p:ext>
                </p:extLst>
              </p:nvPr>
            </p:nvGraphicFramePr>
            <p:xfrm>
              <a:off x="1905000" y="1828800"/>
              <a:ext cx="5257800" cy="1649730"/>
            </p:xfrm>
            <a:graphic>
              <a:graphicData uri="http://schemas.openxmlformats.org/drawingml/2006/table">
                <a:tbl>
                  <a:tblPr>
                    <a:tableStyleId>{BDBED569-4797-4DF1-A0F4-6AAB3CD982D8}</a:tableStyleId>
                  </a:tblPr>
                  <a:tblGrid>
                    <a:gridCol w="1752600"/>
                    <a:gridCol w="1828800"/>
                    <a:gridCol w="1676400"/>
                  </a:tblGrid>
                  <a:tr h="253365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 smtClean="0">
                              <a:effectLst/>
                            </a:rPr>
                            <a:t>Cost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 smtClean="0">
                              <a:effectLst/>
                            </a:rPr>
                            <a:t>Total</a:t>
                          </a:r>
                          <a:r>
                            <a:rPr lang="en-US" sz="1600" b="1" u="none" strike="noStrike" baseline="0" dirty="0" smtClean="0">
                              <a:effectLst/>
                            </a:rPr>
                            <a:t> Cost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3-D </a:t>
                          </a:r>
                          <a:r>
                            <a:rPr lang="en-US" sz="1600" b="1" u="none" strike="noStrike" dirty="0" smtClean="0">
                              <a:effectLst/>
                            </a:rPr>
                            <a:t>Printing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 smtClean="0">
                              <a:effectLst/>
                            </a:rPr>
                            <a:t>~$</a:t>
                          </a:r>
                          <a:r>
                            <a:rPr lang="en-US" sz="1600" u="none" strike="noStrike" dirty="0">
                              <a:effectLst/>
                            </a:rPr>
                            <a:t>50 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 smtClean="0">
                              <a:effectLst/>
                            </a:rPr>
                            <a:t>~$50 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6801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 smtClean="0">
                              <a:effectLst/>
                            </a:rPr>
                            <a:t>Amplifiers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$0 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smtClean="0">
                              <a:effectLst/>
                            </a:rPr>
                            <a:t>$0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7018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Electrodes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smtClean="0">
                              <a:effectLst/>
                            </a:rPr>
                            <a:t> $</a:t>
                          </a:r>
                          <a:r>
                            <a:rPr lang="en-US" sz="1600" u="none" strike="noStrike" dirty="0">
                              <a:effectLst/>
                            </a:rPr>
                            <a:t>8 per Electrode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2"/>
                          <a:stretch>
                            <a:fillRect l="-213818" t="-209091" b="-80519"/>
                          </a:stretch>
                        </a:blipFill>
                      </a:tcPr>
                    </a:tc>
                  </a:tr>
                  <a:tr h="25336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Conduction Gel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$0 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 smtClean="0">
                              <a:effectLst/>
                            </a:rPr>
                            <a:t>$0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70803"/>
              </p:ext>
            </p:extLst>
          </p:nvPr>
        </p:nvGraphicFramePr>
        <p:xfrm>
          <a:off x="914400" y="4419600"/>
          <a:ext cx="7162800" cy="19887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76400"/>
                <a:gridCol w="4343400"/>
                <a:gridCol w="1143000"/>
              </a:tblGrid>
              <a:tr h="28107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 Cost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1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Plastic Frame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Subsequent mass production will dilute the cost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Amplifiers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$5 for mass-purchase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~$110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1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Electrodes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Cost is unknow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n for now but it </a:t>
                      </a:r>
                      <a:r>
                        <a:rPr lang="en-US" sz="1600" u="none" strike="noStrike" dirty="0" smtClean="0">
                          <a:effectLst/>
                        </a:rPr>
                        <a:t>will </a:t>
                      </a:r>
                      <a:r>
                        <a:rPr lang="en-US" sz="1600" u="none" strike="noStrike" dirty="0">
                          <a:effectLst/>
                        </a:rPr>
                        <a:t>not exceed $3 per each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~$70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1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Conduction Gel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Negligible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$0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6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Overall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 smtClean="0">
                          <a:effectLst/>
                        </a:rPr>
                        <a:t>≤ $</a:t>
                      </a:r>
                      <a:r>
                        <a:rPr lang="en-US" sz="1600" u="sng" strike="noStrike" dirty="0">
                          <a:effectLst/>
                        </a:rPr>
                        <a:t>200 </a:t>
                      </a:r>
                      <a:r>
                        <a:rPr lang="en-US" sz="1600" u="none" strike="noStrike" dirty="0">
                          <a:effectLst/>
                        </a:rPr>
                        <a:t>each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6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Schedule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066383"/>
              </p:ext>
            </p:extLst>
          </p:nvPr>
        </p:nvGraphicFramePr>
        <p:xfrm>
          <a:off x="76200" y="1996626"/>
          <a:ext cx="5987845" cy="4016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677"/>
                <a:gridCol w="570271"/>
                <a:gridCol w="570271"/>
                <a:gridCol w="570271"/>
                <a:gridCol w="570271"/>
                <a:gridCol w="570271"/>
                <a:gridCol w="570271"/>
                <a:gridCol w="570271"/>
                <a:gridCol w="570271"/>
              </a:tblGrid>
              <a:tr h="1932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 smtClean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effectLst/>
                        </a:rPr>
                        <a:t>10/28/2013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effectLst/>
                        </a:rPr>
                        <a:t>11/4/2013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effectLst/>
                        </a:rPr>
                        <a:t>11/11/2013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effectLst/>
                        </a:rPr>
                        <a:t>11/18/2013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effectLst/>
                        </a:rPr>
                        <a:t>11/25/2013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effectLst/>
                        </a:rPr>
                        <a:t>12/2/2013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effectLst/>
                        </a:rPr>
                        <a:t>12/9/2013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12/10/2013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03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u="none" strike="noStrike" dirty="0">
                          <a:effectLst/>
                        </a:rPr>
                        <a:t>Milestones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effectLst/>
                        </a:rPr>
                        <a:t>Progress Reports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effectLst/>
                        </a:rPr>
                        <a:t>Last Weekly Report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effectLst/>
                        </a:rPr>
                        <a:t>Final </a:t>
                      </a:r>
                      <a:r>
                        <a:rPr lang="en-US" sz="600" b="1" u="none" strike="noStrike" dirty="0" smtClean="0">
                          <a:effectLst/>
                        </a:rPr>
                        <a:t>Reports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effectLst/>
                        </a:rPr>
                        <a:t>Final </a:t>
                      </a:r>
                      <a:r>
                        <a:rPr lang="en-US" sz="600" b="1" u="none" strike="noStrike" dirty="0" smtClean="0">
                          <a:effectLst/>
                        </a:rPr>
                        <a:t>Webpage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 smtClean="0">
                          <a:effectLst/>
                        </a:rPr>
                        <a:t>Poster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Literature Search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Patent Search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55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Specifications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Web Development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90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Poster Design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u="none" strike="noStrike" dirty="0">
                          <a:effectLst/>
                        </a:rPr>
                        <a:t>Design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Electrode Structure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Electrode Map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Head Dimensions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>
                          <a:effectLst/>
                        </a:rPr>
                        <a:t>DesignSafe</a:t>
                      </a:r>
                      <a:r>
                        <a:rPr lang="en-US" sz="900" b="1" u="none" strike="noStrike" dirty="0">
                          <a:effectLst/>
                        </a:rPr>
                        <a:t> Test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Mechanical Frame CAD File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Wiring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Wire Fixture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Hat Compatibility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8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3-D Printing Modifications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u="none" strike="noStrike" dirty="0">
                          <a:effectLst/>
                        </a:rPr>
                        <a:t>Prototyping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Electrode Construction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3D-Printing Frame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Pre-Amp Installation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Signal Interface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>
                          <a:effectLst/>
                        </a:rPr>
                        <a:t>Specs Verification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rgbClr val="C079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98" marR="4598" marT="45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err="1">
                <a:latin typeface="Calibri" pitchFamily="34" charset="0"/>
                <a:cs typeface="Times New Roman" pitchFamily="18" charset="0"/>
              </a:rPr>
              <a:t>Yue</a:t>
            </a:r>
            <a:r>
              <a:rPr lang="en-US" altLang="zh-CN" dirty="0">
                <a:latin typeface="Calibri" pitchFamily="34" charset="0"/>
                <a:cs typeface="Times New Roman" pitchFamily="18" charset="0"/>
              </a:rPr>
              <a:t> Chang</a:t>
            </a:r>
            <a:endParaRPr lang="zh-CN" altLang="zh-CN" dirty="0"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US" altLang="zh-CN" dirty="0">
                <a:latin typeface="Calibri" pitchFamily="34" charset="0"/>
                <a:cs typeface="Times New Roman" pitchFamily="18" charset="0"/>
              </a:rPr>
              <a:t>CAD, Literature and material search, 3-D printing, Prototype Construction, Circuit design and construction, External </a:t>
            </a:r>
            <a:r>
              <a:rPr lang="en-US" altLang="zh-CN" dirty="0" smtClean="0">
                <a:latin typeface="Calibri" pitchFamily="34" charset="0"/>
                <a:cs typeface="Times New Roman" pitchFamily="18" charset="0"/>
              </a:rPr>
              <a:t>coordination.</a:t>
            </a:r>
            <a:endParaRPr lang="zh-CN" altLang="zh-CN" dirty="0" smtClean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altLang="zh-CN" dirty="0" smtClean="0">
                <a:latin typeface="Calibri" pitchFamily="34" charset="0"/>
                <a:cs typeface="Times New Roman" pitchFamily="18" charset="0"/>
              </a:rPr>
              <a:t>Chen Zhao</a:t>
            </a:r>
            <a:endParaRPr lang="zh-CN" altLang="zh-CN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US" altLang="zh-CN" dirty="0" smtClean="0">
                <a:latin typeface="Calibri" pitchFamily="34" charset="0"/>
                <a:cs typeface="Times New Roman" pitchFamily="18" charset="0"/>
              </a:rPr>
              <a:t>CAD</a:t>
            </a:r>
            <a:r>
              <a:rPr lang="en-US" altLang="zh-CN" dirty="0">
                <a:latin typeface="Calibri" pitchFamily="34" charset="0"/>
                <a:cs typeface="Times New Roman" pitchFamily="18" charset="0"/>
              </a:rPr>
              <a:t>, Material search, Prototype construction, Circuit design and construction, Risk analysis</a:t>
            </a:r>
            <a:endParaRPr lang="zh-CN" altLang="zh-CN" dirty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altLang="zh-CN" dirty="0">
                <a:latin typeface="Calibri" pitchFamily="34" charset="0"/>
                <a:cs typeface="Times New Roman" pitchFamily="18" charset="0"/>
              </a:rPr>
              <a:t>Jung-woo Choi</a:t>
            </a:r>
            <a:endParaRPr lang="zh-CN" altLang="zh-CN" dirty="0"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US" altLang="zh-CN" dirty="0">
                <a:latin typeface="Calibri" pitchFamily="34" charset="0"/>
                <a:cs typeface="Times New Roman" pitchFamily="18" charset="0"/>
              </a:rPr>
              <a:t>Group website design &amp; maintenance, Literature and material search, Prototype construction</a:t>
            </a:r>
            <a:endParaRPr lang="zh-CN" altLang="zh-CN" dirty="0">
              <a:latin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organization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180164"/>
              </p:ext>
            </p:extLst>
          </p:nvPr>
        </p:nvGraphicFramePr>
        <p:xfrm>
          <a:off x="76198" y="1905001"/>
          <a:ext cx="8839205" cy="3733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719"/>
                <a:gridCol w="859553"/>
                <a:gridCol w="781899"/>
                <a:gridCol w="739055"/>
                <a:gridCol w="739055"/>
                <a:gridCol w="857521"/>
                <a:gridCol w="591134"/>
                <a:gridCol w="856666"/>
                <a:gridCol w="894573"/>
                <a:gridCol w="795288"/>
                <a:gridCol w="824742"/>
              </a:tblGrid>
              <a:tr h="1312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CAD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Literature Search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Material Search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3-D Printing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Prototype Construction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Circuit Design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Circuit Construction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Group Website Design &amp; Maintenance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Risk Analysis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External Coordination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</a:tr>
              <a:tr h="792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</a:rPr>
                        <a:t>Chen Zhao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</a:tr>
              <a:tr h="814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</a:rPr>
                        <a:t>Jung-Woo Choi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</a:tr>
              <a:tr h="814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 err="1">
                          <a:effectLst/>
                        </a:rPr>
                        <a:t>Yue</a:t>
                      </a:r>
                      <a:r>
                        <a:rPr lang="en-US" sz="900" b="1" u="none" strike="noStrike" dirty="0">
                          <a:effectLst/>
                        </a:rPr>
                        <a:t> Chang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36" marR="6936" marT="69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36" marR="6936" marT="693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0" dirty="0">
                <a:latin typeface="Calibri" pitchFamily="34" charset="0"/>
              </a:rPr>
              <a:t>ANALOG DEVICE. </a:t>
            </a:r>
            <a:r>
              <a:rPr lang="en-US" sz="1400" b="0" i="1" dirty="0">
                <a:latin typeface="Calibri" pitchFamily="34" charset="0"/>
              </a:rPr>
              <a:t>JFET Input Instrumentation Amplifier with Rail-to-Rail Output in MSOP Package</a:t>
            </a:r>
            <a:r>
              <a:rPr lang="en-US" sz="1400" b="0" dirty="0">
                <a:latin typeface="Calibri" pitchFamily="34" charset="0"/>
              </a:rPr>
              <a:t>. </a:t>
            </a:r>
            <a:r>
              <a:rPr lang="en-US" sz="1400" b="0" dirty="0" err="1">
                <a:latin typeface="Calibri" pitchFamily="34" charset="0"/>
              </a:rPr>
              <a:t>N.p</a:t>
            </a:r>
            <a:r>
              <a:rPr lang="en-US" sz="1400" b="0" dirty="0">
                <a:latin typeface="Calibri" pitchFamily="34" charset="0"/>
              </a:rPr>
              <a:t>.: ANALOG DEVICE, </a:t>
            </a:r>
            <a:r>
              <a:rPr lang="en-US" sz="1400" b="0" dirty="0" err="1">
                <a:latin typeface="Calibri" pitchFamily="34" charset="0"/>
              </a:rPr>
              <a:t>n.d.</a:t>
            </a:r>
            <a:r>
              <a:rPr lang="en-US" sz="1400" b="0" dirty="0">
                <a:latin typeface="Calibri" pitchFamily="34" charset="0"/>
              </a:rPr>
              <a:t> Print.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i="1" dirty="0">
                <a:latin typeface="Calibri" pitchFamily="34" charset="0"/>
              </a:rPr>
              <a:t>EEG EMG Accessories</a:t>
            </a:r>
            <a:r>
              <a:rPr lang="en-US" sz="1400" b="0" dirty="0">
                <a:latin typeface="Calibri" pitchFamily="34" charset="0"/>
              </a:rPr>
              <a:t>. Coquitlam: </a:t>
            </a:r>
            <a:r>
              <a:rPr lang="en-US" sz="1400" b="0" dirty="0" err="1">
                <a:latin typeface="Calibri" pitchFamily="34" charset="0"/>
              </a:rPr>
              <a:t>NeuroSign</a:t>
            </a:r>
            <a:r>
              <a:rPr lang="en-US" sz="1400" b="0" dirty="0">
                <a:latin typeface="Calibri" pitchFamily="34" charset="0"/>
              </a:rPr>
              <a:t>, </a:t>
            </a:r>
            <a:r>
              <a:rPr lang="en-US" sz="1400" b="0" dirty="0" err="1">
                <a:latin typeface="Calibri" pitchFamily="34" charset="0"/>
              </a:rPr>
              <a:t>n.d.</a:t>
            </a:r>
            <a:r>
              <a:rPr lang="en-US" sz="1400" b="0" dirty="0">
                <a:latin typeface="Calibri" pitchFamily="34" charset="0"/>
              </a:rPr>
              <a:t> Print.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err="1">
                <a:latin typeface="Calibri" pitchFamily="34" charset="0"/>
              </a:rPr>
              <a:t>Gargiulo</a:t>
            </a:r>
            <a:r>
              <a:rPr lang="en-US" sz="1400" b="0" dirty="0">
                <a:latin typeface="Calibri" pitchFamily="34" charset="0"/>
              </a:rPr>
              <a:t>, Gaetano. </a:t>
            </a:r>
            <a:r>
              <a:rPr lang="en-US" sz="1400" b="0" i="1" dirty="0">
                <a:latin typeface="Calibri" pitchFamily="34" charset="0"/>
              </a:rPr>
              <a:t>A New EEG Recording System for Passive Dry Electrodes</a:t>
            </a:r>
            <a:r>
              <a:rPr lang="en-US" sz="1400" b="0" dirty="0">
                <a:latin typeface="Calibri" pitchFamily="34" charset="0"/>
              </a:rPr>
              <a:t>. Diss. The University of Sydney, 2010. </a:t>
            </a:r>
            <a:r>
              <a:rPr lang="en-US" sz="1400" b="0" dirty="0" err="1">
                <a:latin typeface="Calibri" pitchFamily="34" charset="0"/>
              </a:rPr>
              <a:t>N.p</a:t>
            </a:r>
            <a:r>
              <a:rPr lang="en-US" sz="1400" b="0" dirty="0">
                <a:latin typeface="Calibri" pitchFamily="34" charset="0"/>
              </a:rPr>
              <a:t>.: Clinical Neurophysiology, 2010. Print.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>
                <a:latin typeface="Calibri" pitchFamily="34" charset="0"/>
              </a:rPr>
              <a:t>Lee, Stephen. </a:t>
            </a:r>
            <a:r>
              <a:rPr lang="en-US" sz="1400" b="0" i="1" dirty="0" err="1">
                <a:latin typeface="Calibri" pitchFamily="34" charset="0"/>
              </a:rPr>
              <a:t>Biopotential</a:t>
            </a:r>
            <a:r>
              <a:rPr lang="en-US" sz="1400" b="0" i="1" dirty="0">
                <a:latin typeface="Calibri" pitchFamily="34" charset="0"/>
              </a:rPr>
              <a:t> Electrode Sensors in ECG/EEG/EMG Systems</a:t>
            </a:r>
            <a:r>
              <a:rPr lang="en-US" sz="1400" b="0" dirty="0">
                <a:latin typeface="Calibri" pitchFamily="34" charset="0"/>
              </a:rPr>
              <a:t>. Diss. 2008. </a:t>
            </a:r>
            <a:r>
              <a:rPr lang="en-US" sz="1400" b="0" dirty="0" err="1">
                <a:latin typeface="Calibri" pitchFamily="34" charset="0"/>
              </a:rPr>
              <a:t>N.p</a:t>
            </a:r>
            <a:r>
              <a:rPr lang="en-US" sz="1400" b="0" dirty="0">
                <a:latin typeface="Calibri" pitchFamily="34" charset="0"/>
              </a:rPr>
              <a:t>.: Analog, 2008. Print.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>
                <a:latin typeface="Calibri" pitchFamily="34" charset="0"/>
              </a:rPr>
              <a:t>Saab J. </a:t>
            </a:r>
            <a:r>
              <a:rPr lang="en-US" sz="1400" b="0" i="1" dirty="0">
                <a:latin typeface="Calibri" pitchFamily="34" charset="0"/>
              </a:rPr>
              <a:t>Simultaneous EEG Recordings with Dry and Wet Electrodes in Motor-Imagery</a:t>
            </a:r>
            <a:r>
              <a:rPr lang="en-US" sz="1400" b="0" dirty="0">
                <a:latin typeface="Calibri" pitchFamily="34" charset="0"/>
              </a:rPr>
              <a:t>. Diss. Graduate School of Neural and </a:t>
            </a:r>
            <a:r>
              <a:rPr lang="en-US" sz="1400" b="0" dirty="0" err="1">
                <a:latin typeface="Calibri" pitchFamily="34" charset="0"/>
              </a:rPr>
              <a:t>Behavioural</a:t>
            </a:r>
            <a:r>
              <a:rPr lang="en-US" sz="1400" b="0" dirty="0">
                <a:latin typeface="Calibri" pitchFamily="34" charset="0"/>
              </a:rPr>
              <a:t> Sciences - International Max Planck Research School, </a:t>
            </a:r>
            <a:r>
              <a:rPr lang="en-US" sz="1400" b="0" dirty="0" err="1">
                <a:latin typeface="Calibri" pitchFamily="34" charset="0"/>
              </a:rPr>
              <a:t>n.d.</a:t>
            </a:r>
            <a:r>
              <a:rPr lang="en-US" sz="1400" b="0" dirty="0">
                <a:latin typeface="Calibri" pitchFamily="34" charset="0"/>
              </a:rPr>
              <a:t> </a:t>
            </a:r>
            <a:r>
              <a:rPr lang="en-US" sz="1400" b="0" dirty="0" err="1">
                <a:latin typeface="Calibri" pitchFamily="34" charset="0"/>
              </a:rPr>
              <a:t>N.p</a:t>
            </a:r>
            <a:r>
              <a:rPr lang="en-US" sz="1400" b="0" dirty="0">
                <a:latin typeface="Calibri" pitchFamily="34" charset="0"/>
              </a:rPr>
              <a:t>.: </a:t>
            </a:r>
            <a:r>
              <a:rPr lang="en-US" sz="1400" b="0" dirty="0" err="1">
                <a:latin typeface="Calibri" pitchFamily="34" charset="0"/>
              </a:rPr>
              <a:t>n.p</a:t>
            </a:r>
            <a:r>
              <a:rPr lang="en-US" sz="1400" b="0" dirty="0">
                <a:latin typeface="Calibri" pitchFamily="34" charset="0"/>
              </a:rPr>
              <a:t>., </a:t>
            </a:r>
            <a:r>
              <a:rPr lang="en-US" sz="1400" b="0" dirty="0" err="1">
                <a:latin typeface="Calibri" pitchFamily="34" charset="0"/>
              </a:rPr>
              <a:t>n.d.</a:t>
            </a:r>
            <a:r>
              <a:rPr lang="en-US" sz="1400" b="0" dirty="0">
                <a:latin typeface="Calibri" pitchFamily="34" charset="0"/>
              </a:rPr>
              <a:t> Print.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err="1">
                <a:latin typeface="Calibri" pitchFamily="34" charset="0"/>
              </a:rPr>
              <a:t>Tallgren</a:t>
            </a:r>
            <a:r>
              <a:rPr lang="en-US" sz="1400" b="0" dirty="0">
                <a:latin typeface="Calibri" pitchFamily="34" charset="0"/>
              </a:rPr>
              <a:t> P. </a:t>
            </a:r>
            <a:r>
              <a:rPr lang="en-US" sz="1400" b="0" i="1" dirty="0">
                <a:latin typeface="Calibri" pitchFamily="34" charset="0"/>
              </a:rPr>
              <a:t>Evaluation of Commercially Available Electrodes and Gels for Recording of Slow EEG Potentials</a:t>
            </a:r>
            <a:r>
              <a:rPr lang="en-US" sz="1400" b="0" dirty="0">
                <a:latin typeface="Calibri" pitchFamily="34" charset="0"/>
              </a:rPr>
              <a:t>. Diss. University of </a:t>
            </a:r>
            <a:r>
              <a:rPr lang="en-US" sz="1400" b="0" dirty="0" err="1">
                <a:latin typeface="Calibri" pitchFamily="34" charset="0"/>
              </a:rPr>
              <a:t>Helsink</a:t>
            </a:r>
            <a:r>
              <a:rPr lang="en-US" sz="1400" b="0" dirty="0">
                <a:latin typeface="Calibri" pitchFamily="34" charset="0"/>
              </a:rPr>
              <a:t>, 2004. Helsinki: University Hospital of Helsinki, 2004. Print</a:t>
            </a:r>
            <a:r>
              <a:rPr lang="en-US" sz="1400" b="0" dirty="0" smtClean="0">
                <a:latin typeface="Calibri" pitchFamily="34" charset="0"/>
              </a:rPr>
              <a:t>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</a:rPr>
              <a:t>Electrode sets </a:t>
            </a:r>
            <a:r>
              <a:rPr lang="en-US" sz="1400" b="0" u="sng" dirty="0">
                <a:latin typeface="Calibri" pitchFamily="34" charset="0"/>
              </a:rPr>
              <a:t>http://</a:t>
            </a:r>
            <a:r>
              <a:rPr lang="en-US" sz="1400" b="0" u="sng" dirty="0" smtClean="0">
                <a:latin typeface="Calibri" pitchFamily="34" charset="0"/>
              </a:rPr>
              <a:t>www.cortechsolutions.com/Products/DA/DA-AT/DA-AT-ES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cap="all" dirty="0">
                <a:latin typeface="Calibri" pitchFamily="34" charset="0"/>
              </a:rPr>
              <a:t>THE DIFFERENCE BETWEEN ABS AND PLA FOR 3D </a:t>
            </a:r>
            <a:r>
              <a:rPr lang="en-US" sz="1400" b="0" cap="all" dirty="0" smtClean="0">
                <a:latin typeface="Calibri" pitchFamily="34" charset="0"/>
              </a:rPr>
              <a:t>PRINTING </a:t>
            </a:r>
            <a:r>
              <a:rPr lang="en-US" sz="1400" b="0" u="sng" dirty="0">
                <a:latin typeface="Calibri" pitchFamily="34" charset="0"/>
              </a:rPr>
              <a:t>http://www.protoparadigm.com/blog/2013/01/the-difference-between-abs-and-pla-for-3d-printing</a:t>
            </a:r>
            <a:r>
              <a:rPr lang="en-US" sz="1400" b="0" u="sng" dirty="0" smtClean="0">
                <a:latin typeface="Calibri" pitchFamily="34" charset="0"/>
              </a:rPr>
              <a:t>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cap="all" dirty="0" smtClean="0">
                <a:latin typeface="Calibri" pitchFamily="34" charset="0"/>
              </a:rPr>
              <a:t>ABS AND PLA FOR 3D PRINTING </a:t>
            </a:r>
            <a:r>
              <a:rPr lang="en-US" sz="1400" b="0" u="sng" dirty="0">
                <a:latin typeface="Calibri" pitchFamily="34" charset="0"/>
              </a:rPr>
              <a:t>http://blog.naver.com/jcmr?Redirect=Log&amp;logNo=10168672308</a:t>
            </a:r>
            <a:endParaRPr lang="en-US" sz="1400" b="0" u="sng" cap="all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780"/>
            <a:ext cx="7620000" cy="4219130"/>
          </a:xfrm>
        </p:spPr>
        <p:txBody>
          <a:bodyPr anchor="ctr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Ugly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Complicated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Limited access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>
              <a:latin typeface="Calibri" pitchFamily="34" charset="0"/>
            </a:endParaRPr>
          </a:p>
        </p:txBody>
      </p:sp>
      <p:pic>
        <p:nvPicPr>
          <p:cNvPr id="1026" name="Picture 2" descr="\\warehouse2.seasad.wustl.edu\home\jchoi\winprofile\desktop\senior design\PROGRESS\Baby EE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9" t="12979" r="19653"/>
          <a:stretch/>
        </p:blipFill>
        <p:spPr bwMode="auto">
          <a:xfrm>
            <a:off x="4419600" y="1800670"/>
            <a:ext cx="3768696" cy="41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162800" cy="548640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44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3200" dirty="0" smtClean="0">
                <a:latin typeface="Calibri" pitchFamily="34" charset="0"/>
                <a:cs typeface="Times New Roman" pitchFamily="18" charset="0"/>
              </a:rPr>
              <a:t>Simple EEG cap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3200" dirty="0" smtClean="0">
                <a:latin typeface="Calibri" pitchFamily="34" charset="0"/>
                <a:cs typeface="Times New Roman" pitchFamily="18" charset="0"/>
              </a:rPr>
              <a:t>Daily 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3200" dirty="0" smtClean="0">
                <a:latin typeface="Calibri" pitchFamily="34" charset="0"/>
                <a:cs typeface="Times New Roman" pitchFamily="18" charset="0"/>
              </a:rPr>
              <a:t>Not only for </a:t>
            </a:r>
            <a:r>
              <a:rPr lang="en-US" altLang="zh-CN" sz="3200" dirty="0">
                <a:latin typeface="Calibri" pitchFamily="34" charset="0"/>
                <a:cs typeface="Times New Roman" pitchFamily="18" charset="0"/>
              </a:rPr>
              <a:t>research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3200" dirty="0" smtClean="0">
                <a:latin typeface="Calibri" pitchFamily="34" charset="0"/>
                <a:cs typeface="Times New Roman" pitchFamily="18" charset="0"/>
              </a:rPr>
              <a:t>Fashionable headgears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3200" dirty="0" smtClean="0">
                <a:latin typeface="Calibri" pitchFamily="34" charset="0"/>
                <a:cs typeface="Times New Roman" pitchFamily="18" charset="0"/>
              </a:rPr>
              <a:t>Still cover important parts</a:t>
            </a:r>
            <a:endParaRPr lang="en-US" altLang="zh-CN" sz="3200" dirty="0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1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124592"/>
              </p:ext>
            </p:extLst>
          </p:nvPr>
        </p:nvGraphicFramePr>
        <p:xfrm>
          <a:off x="660399" y="1828800"/>
          <a:ext cx="7569201" cy="419100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159001"/>
                <a:gridCol w="2438400"/>
                <a:gridCol w="2971800"/>
              </a:tblGrid>
              <a:tr h="47445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Mobility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Lightweight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≤ 60 g </a:t>
                      </a:r>
                      <a:r>
                        <a:rPr lang="en-US" sz="1200" u="none" strike="noStrike" dirty="0">
                          <a:effectLst/>
                        </a:rPr>
                        <a:t>without the electronics </a:t>
                      </a:r>
                      <a:r>
                        <a:rPr lang="en-US" sz="1200" u="none" strike="noStrike" dirty="0" smtClean="0">
                          <a:effectLst/>
                        </a:rPr>
                        <a:t>module</a:t>
                      </a:r>
                    </a:p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≤150 g </a:t>
                      </a:r>
                      <a:r>
                        <a:rPr lang="en-US" sz="1200" u="none" strike="noStrike" dirty="0">
                          <a:effectLst/>
                        </a:rPr>
                        <a:t>with the electronics module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Smaller Headwear Size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Shorter than </a:t>
                      </a:r>
                      <a:r>
                        <a:rPr lang="en-US" sz="1200" u="none" strike="noStrike" dirty="0" smtClean="0">
                          <a:effectLst/>
                        </a:rPr>
                        <a:t>3 cm </a:t>
                      </a:r>
                      <a:r>
                        <a:rPr lang="en-US" sz="1200" u="none" strike="noStrike" dirty="0">
                          <a:effectLst/>
                        </a:rPr>
                        <a:t>of rise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4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Wireless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Enough space (</a:t>
                      </a:r>
                      <a:r>
                        <a:rPr lang="en-US" sz="1200" u="none" strike="noStrike" dirty="0" smtClean="0">
                          <a:effectLst/>
                        </a:rPr>
                        <a:t>2.5*3.5*0.5 cm</a:t>
                      </a:r>
                      <a:r>
                        <a:rPr lang="en-US" sz="1200" u="none" strike="noStrike" dirty="0">
                          <a:effectLst/>
                        </a:rPr>
                        <a:t>) for </a:t>
                      </a:r>
                      <a:r>
                        <a:rPr lang="en-US" sz="1200" u="none" strike="noStrike" dirty="0" err="1">
                          <a:effectLst/>
                        </a:rPr>
                        <a:t>Zigbee</a:t>
                      </a:r>
                      <a:r>
                        <a:rPr lang="en-US" sz="1200" u="none" strike="noStrike" dirty="0">
                          <a:effectLst/>
                        </a:rPr>
                        <a:t>/Bluetooth wireless modules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61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err="1" smtClean="0">
                          <a:effectLst/>
                        </a:rPr>
                        <a:t>Comfortability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Does not create significant physical discomfort within 8 hours of continuous wearing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226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</a:rPr>
                        <a:t>Reliability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Operational Temperature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Range larger than -30~+</a:t>
                      </a:r>
                      <a:r>
                        <a:rPr lang="en-US" sz="1200" u="none" strike="noStrike" dirty="0" smtClean="0">
                          <a:effectLst/>
                        </a:rPr>
                        <a:t>40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°C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4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Common-mode-rejection-ratio (CMRR) of first-stage amplifier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≥ 80dB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5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Signal-to-noise ratio (SNR) at the output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≥ </a:t>
                      </a:r>
                      <a:r>
                        <a:rPr lang="en-US" sz="1200" u="none" strike="noStrike" dirty="0">
                          <a:effectLst/>
                        </a:rPr>
                        <a:t>100dB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4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Electrode life-span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≥ </a:t>
                      </a:r>
                      <a:r>
                        <a:rPr lang="en-US" sz="1200" u="none" strike="noStrike" dirty="0">
                          <a:effectLst/>
                        </a:rPr>
                        <a:t>3 months with around 5 </a:t>
                      </a:r>
                      <a:r>
                        <a:rPr lang="en-US" sz="1200" u="none" strike="noStrike" dirty="0" err="1">
                          <a:effectLst/>
                        </a:rPr>
                        <a:t>hrs</a:t>
                      </a:r>
                      <a:r>
                        <a:rPr lang="en-US" sz="1200" u="none" strike="noStrike" dirty="0">
                          <a:effectLst/>
                        </a:rPr>
                        <a:t> of wearing time each day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4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Stable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Does not slide/shift when the user is jogging at 4 mph and sweating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Coverage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The standard International 10–20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8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868966"/>
              </p:ext>
            </p:extLst>
          </p:nvPr>
        </p:nvGraphicFramePr>
        <p:xfrm>
          <a:off x="482599" y="1752598"/>
          <a:ext cx="7975602" cy="4343401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661083"/>
                <a:gridCol w="2661083"/>
                <a:gridCol w="2653436"/>
              </a:tblGrid>
              <a:tr h="26530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Ease of Use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Set-up time for a novice user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≤ 10 min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5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Set-up time for an experienced user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≤ 1 </a:t>
                      </a:r>
                      <a:r>
                        <a:rPr lang="en-US" sz="1200" u="none" strike="noStrike" dirty="0">
                          <a:effectLst/>
                        </a:rPr>
                        <a:t>min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0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Electrode </a:t>
                      </a:r>
                      <a:r>
                        <a:rPr lang="en-US" sz="1200" u="none" strike="noStrike" dirty="0" smtClean="0">
                          <a:effectLst/>
                        </a:rPr>
                        <a:t>Replacement</a:t>
                      </a:r>
                    </a:p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(less </a:t>
                      </a:r>
                      <a:r>
                        <a:rPr lang="en-US" sz="1200" u="none" strike="noStrike" dirty="0">
                          <a:effectLst/>
                        </a:rPr>
                        <a:t>frequent than every 3 months)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≤ 30 </a:t>
                      </a:r>
                      <a:r>
                        <a:rPr lang="en-US" sz="1200" u="none" strike="noStrike" dirty="0">
                          <a:effectLst/>
                        </a:rPr>
                        <a:t>min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4032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Safety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Electricity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No active current going to the electrode; all amplifier chips insulated from the user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0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Heat dissipation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The contact surface will not rise above 35 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°C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0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Impact Response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No sharp pieces produced/exposed after an external shock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403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</a:rPr>
                        <a:t>Semi-Hidden Spec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Minimalistic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 hidden by a cap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0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Look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More than 66% of the people are willing to wear it to a date without feeling </a:t>
                      </a:r>
                      <a:r>
                        <a:rPr lang="en-US" sz="1200" u="none" strike="noStrike" dirty="0" smtClean="0">
                          <a:effectLst/>
                        </a:rPr>
                        <a:t>embarrassed.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4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15200" cy="837882"/>
          </a:xfrm>
        </p:spPr>
        <p:txBody>
          <a:bodyPr>
            <a:normAutofit/>
          </a:bodyPr>
          <a:lstStyle/>
          <a:p>
            <a:r>
              <a:rPr lang="en-US" dirty="0" smtClean="0"/>
              <a:t>Design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73563"/>
          </a:xfrm>
        </p:spPr>
        <p:txBody>
          <a:bodyPr anchor="t"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Aesthetics</a:t>
            </a:r>
            <a:endParaRPr lang="en-US" sz="2800" dirty="0"/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Electrode type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Topology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Construction method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3-D Printing material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Fully exposed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Completely hidden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Semi-hidden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199"/>
            <a:ext cx="389611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2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electrode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638800"/>
          </a:xfrm>
        </p:spPr>
        <p:txBody>
          <a:bodyPr anchor="ctr">
            <a:noAutofit/>
          </a:bodyPr>
          <a:lstStyle/>
          <a:p>
            <a:r>
              <a:rPr lang="en-US" sz="2400" dirty="0" smtClean="0"/>
              <a:t>Surface electrode for sure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Dry </a:t>
            </a:r>
            <a:r>
              <a:rPr lang="en-US" sz="2400" dirty="0"/>
              <a:t>electrode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Wet electrode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Conducting Polymer</a:t>
            </a:r>
            <a:endParaRPr lang="en-US" sz="2400" dirty="0"/>
          </a:p>
        </p:txBody>
      </p:sp>
      <p:pic>
        <p:nvPicPr>
          <p:cNvPr id="1026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2667000" cy="224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431376.r76.cf2.rackcdn.com/25155/fnins-06-00060-HTML/image_m/fnins-06-00060-g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2" y="1883792"/>
            <a:ext cx="2736275" cy="16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1158</TotalTime>
  <Words>794</Words>
  <Application>Microsoft Office PowerPoint</Application>
  <PresentationFormat>On-screen Show (4:3)</PresentationFormat>
  <Paragraphs>483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Essential</vt:lpstr>
      <vt:lpstr>EEG CAP FOR DAILY APPLICATIONS </vt:lpstr>
      <vt:lpstr>Background</vt:lpstr>
      <vt:lpstr>problem</vt:lpstr>
      <vt:lpstr>Need</vt:lpstr>
      <vt:lpstr>Specification</vt:lpstr>
      <vt:lpstr>Specification</vt:lpstr>
      <vt:lpstr>Design alternatives</vt:lpstr>
      <vt:lpstr>aesthetics</vt:lpstr>
      <vt:lpstr>electrode</vt:lpstr>
      <vt:lpstr>Wet electrode</vt:lpstr>
      <vt:lpstr>Topology</vt:lpstr>
      <vt:lpstr>Construction method</vt:lpstr>
      <vt:lpstr>3-d printing materials</vt:lpstr>
      <vt:lpstr>Chosen materials</vt:lpstr>
      <vt:lpstr>Electrode </vt:lpstr>
      <vt:lpstr>Electrode </vt:lpstr>
      <vt:lpstr>GEL</vt:lpstr>
      <vt:lpstr>amplifier</vt:lpstr>
      <vt:lpstr>3-D PRINTER</vt:lpstr>
      <vt:lpstr>Chosen design</vt:lpstr>
      <vt:lpstr>Chosen design</vt:lpstr>
      <vt:lpstr>Chosen design</vt:lpstr>
      <vt:lpstr>Chosen design</vt:lpstr>
      <vt:lpstr>Chosen design</vt:lpstr>
      <vt:lpstr>Cost analysis</vt:lpstr>
      <vt:lpstr>Design Schedule</vt:lpstr>
      <vt:lpstr>Team organization</vt:lpstr>
      <vt:lpstr>Team organization</vt:lpstr>
      <vt:lpstr>Reference</vt:lpstr>
      <vt:lpstr>Questions?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EEG CAP FOR DAILY APPLICATIONS</dc:title>
  <dc:creator>Jung-woo Choi</dc:creator>
  <cp:lastModifiedBy>Jung-woo Choi</cp:lastModifiedBy>
  <cp:revision>105</cp:revision>
  <dcterms:created xsi:type="dcterms:W3CDTF">2013-10-25T22:56:08Z</dcterms:created>
  <dcterms:modified xsi:type="dcterms:W3CDTF">2013-10-30T02:56:23Z</dcterms:modified>
</cp:coreProperties>
</file>